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59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5" r:id="rId43"/>
    <p:sldId id="356" r:id="rId44"/>
    <p:sldId id="358" r:id="rId45"/>
    <p:sldId id="287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6"/>
    <p:restoredTop sz="97179"/>
  </p:normalViewPr>
  <p:slideViewPr>
    <p:cSldViewPr snapToGrid="0" snapToObjects="1">
      <p:cViewPr>
        <p:scale>
          <a:sx n="105" d="100"/>
          <a:sy n="105" d="100"/>
        </p:scale>
        <p:origin x="16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0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7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7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3A9F04-72D8-634B-8B3F-BAED70393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910" y="3592462"/>
            <a:ext cx="1000018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2025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Orr </a:t>
            </a:r>
            <a:r>
              <a:rPr lang="en-GB" dirty="0" err="1">
                <a:latin typeface="Comfortaa" pitchFamily="2" charset="0"/>
              </a:rPr>
              <a:t>Ashenberg</a:t>
            </a:r>
            <a:r>
              <a:rPr lang="en-GB" dirty="0">
                <a:latin typeface="Comfortaa" pitchFamily="2" charset="0"/>
              </a:rPr>
              <a:t>, </a:t>
            </a:r>
            <a:r>
              <a:rPr lang="en-US" dirty="0">
                <a:latin typeface="Comfortaa" pitchFamily="2" charset="0"/>
              </a:rPr>
              <a:t>Jacques Serizay, </a:t>
            </a:r>
            <a:r>
              <a:rPr lang="en-US" dirty="0" err="1">
                <a:latin typeface="Comfortaa" pitchFamily="2" charset="0"/>
              </a:rPr>
              <a:t>Fabrício</a:t>
            </a:r>
            <a:r>
              <a:rPr lang="en-US" dirty="0">
                <a:latin typeface="Comfortaa" pitchFamily="2" charset="0"/>
              </a:rPr>
              <a:t> Almeida-Silva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 (thanks to the I1 file),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06D7B8D-A100-29FE-502B-AF8987219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005430"/>
              </p:ext>
            </p:extLst>
          </p:nvPr>
        </p:nvGraphicFramePr>
        <p:xfrm>
          <a:off x="8018820" y="835929"/>
          <a:ext cx="3706672" cy="159207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1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539;p34">
            <a:extLst>
              <a:ext uri="{FF2B5EF4-FFF2-40B4-BE49-F238E27FC236}">
                <a16:creationId xmlns:a16="http://schemas.microsoft.com/office/drawing/2014/main" id="{304B8477-0D01-1724-A4E0-58B059BC6924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10" name="Google Shape;540;p34" descr="Image">
              <a:extLst>
                <a:ext uri="{FF2B5EF4-FFF2-40B4-BE49-F238E27FC236}">
                  <a16:creationId xmlns:a16="http://schemas.microsoft.com/office/drawing/2014/main" id="{B8699723-0717-97A5-212A-A125D5387A4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541;p34">
              <a:extLst>
                <a:ext uri="{FF2B5EF4-FFF2-40B4-BE49-F238E27FC236}">
                  <a16:creationId xmlns:a16="http://schemas.microsoft.com/office/drawing/2014/main" id="{683E7B13-CDD8-1E15-5BBE-CA17A5D51B82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Google Shape;543;p34" descr="Image">
            <a:extLst>
              <a:ext uri="{FF2B5EF4-FFF2-40B4-BE49-F238E27FC236}">
                <a16:creationId xmlns:a16="http://schemas.microsoft.com/office/drawing/2014/main" id="{F6A33EFF-6590-BAE3-7736-27F54C3DD7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sp>
        <p:nvSpPr>
          <p:cNvPr id="5" name="Google Shape;550;p34">
            <a:extLst>
              <a:ext uri="{FF2B5EF4-FFF2-40B4-BE49-F238E27FC236}">
                <a16:creationId xmlns:a16="http://schemas.microsoft.com/office/drawing/2014/main" id="{E8CE83E1-A218-CC75-64C0-3C83BA2B4A1E}"/>
              </a:ext>
            </a:extLst>
          </p:cNvPr>
          <p:cNvSpPr txBox="1"/>
          <p:nvPr/>
        </p:nvSpPr>
        <p:spPr>
          <a:xfrm>
            <a:off x="5444098" y="4568749"/>
            <a:ext cx="633706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 AGATGGGG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Google Shape;550;p34">
            <a:extLst>
              <a:ext uri="{FF2B5EF4-FFF2-40B4-BE49-F238E27FC236}">
                <a16:creationId xmlns:a16="http://schemas.microsoft.com/office/drawing/2014/main" id="{C5A0EEE3-FF63-4B25-4798-331E48AADC54}"/>
              </a:ext>
            </a:extLst>
          </p:cNvPr>
          <p:cNvSpPr txBox="1"/>
          <p:nvPr/>
        </p:nvSpPr>
        <p:spPr>
          <a:xfrm>
            <a:off x="5444098" y="4741621"/>
            <a:ext cx="633706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 AGATGGGG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Google Shape;550;p34">
            <a:extLst>
              <a:ext uri="{FF2B5EF4-FFF2-40B4-BE49-F238E27FC236}">
                <a16:creationId xmlns:a16="http://schemas.microsoft.com/office/drawing/2014/main" id="{0E847FB0-E97E-B367-F49A-49375EBAA60D}"/>
              </a:ext>
            </a:extLst>
          </p:cNvPr>
          <p:cNvSpPr txBox="1"/>
          <p:nvPr/>
        </p:nvSpPr>
        <p:spPr>
          <a:xfrm>
            <a:off x="5515785" y="5639756"/>
            <a:ext cx="583664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GTTGGCGT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Google Shape;550;p34">
            <a:extLst>
              <a:ext uri="{FF2B5EF4-FFF2-40B4-BE49-F238E27FC236}">
                <a16:creationId xmlns:a16="http://schemas.microsoft.com/office/drawing/2014/main" id="{65DE4FC6-2834-1556-B776-BC9F7CDE3BF6}"/>
              </a:ext>
            </a:extLst>
          </p:cNvPr>
          <p:cNvSpPr txBox="1"/>
          <p:nvPr/>
        </p:nvSpPr>
        <p:spPr>
          <a:xfrm>
            <a:off x="5515785" y="5817177"/>
            <a:ext cx="583664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GTTGGCGT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44098" y="4568749"/>
            <a:ext cx="633706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 AGATGGGG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3BC9A1-59BA-2448-A41E-DA550C98F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68016"/>
              </p:ext>
            </p:extLst>
          </p:nvPr>
        </p:nvGraphicFramePr>
        <p:xfrm>
          <a:off x="8018820" y="2114328"/>
          <a:ext cx="3706672" cy="1194057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0221">
                  <a:extLst>
                    <a:ext uri="{9D8B030D-6E8A-4147-A177-3AD203B41FA5}">
                      <a16:colId xmlns:a16="http://schemas.microsoft.com/office/drawing/2014/main" val="950951815"/>
                    </a:ext>
                  </a:extLst>
                </a:gridCol>
                <a:gridCol w="870221">
                  <a:extLst>
                    <a:ext uri="{9D8B030D-6E8A-4147-A177-3AD203B41FA5}">
                      <a16:colId xmlns:a16="http://schemas.microsoft.com/office/drawing/2014/main" val="3476634943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557807421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2407536282"/>
                    </a:ext>
                  </a:extLst>
                </a:gridCol>
                <a:gridCol w="655410">
                  <a:extLst>
                    <a:ext uri="{9D8B030D-6E8A-4147-A177-3AD203B41FA5}">
                      <a16:colId xmlns:a16="http://schemas.microsoft.com/office/drawing/2014/main" val="161490162"/>
                    </a:ext>
                  </a:extLst>
                </a:gridCol>
              </a:tblGrid>
              <a:tr h="398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Cell4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56605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ACTB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92883"/>
                  </a:ext>
                </a:extLst>
              </a:tr>
              <a:tr h="398019">
                <a:tc>
                  <a:txBody>
                    <a:bodyPr/>
                    <a:lstStyle/>
                    <a:p>
                      <a:r>
                        <a:rPr lang="en-US" b="1" dirty="0"/>
                        <a:t>ARL1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72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EF3ECE-7C12-4C41-9222-366E13D90901}"/>
              </a:ext>
            </a:extLst>
          </p:cNvPr>
          <p:cNvSpPr txBox="1"/>
          <p:nvPr/>
        </p:nvSpPr>
        <p:spPr>
          <a:xfrm>
            <a:off x="9195370" y="3318784"/>
            <a:ext cx="264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Columns</a:t>
            </a:r>
            <a:r>
              <a:rPr lang="en-US" sz="2400" dirty="0"/>
              <a:t>:    cells</a:t>
            </a:r>
          </a:p>
          <a:p>
            <a:r>
              <a:rPr lang="en-US" sz="2400" u="sng" dirty="0"/>
              <a:t>Rows</a:t>
            </a:r>
            <a:r>
              <a:rPr lang="en-US" sz="2400" dirty="0"/>
              <a:t>:          features</a:t>
            </a:r>
          </a:p>
        </p:txBody>
      </p:sp>
      <p:sp>
        <p:nvSpPr>
          <p:cNvPr id="6" name="Google Shape;550;p34">
            <a:extLst>
              <a:ext uri="{FF2B5EF4-FFF2-40B4-BE49-F238E27FC236}">
                <a16:creationId xmlns:a16="http://schemas.microsoft.com/office/drawing/2014/main" id="{FB894600-362D-EC7A-A4B4-830C2E34E308}"/>
              </a:ext>
            </a:extLst>
          </p:cNvPr>
          <p:cNvSpPr txBox="1"/>
          <p:nvPr/>
        </p:nvSpPr>
        <p:spPr>
          <a:xfrm>
            <a:off x="5444098" y="4741621"/>
            <a:ext cx="633706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 AGATGGGG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Google Shape;550;p34">
            <a:extLst>
              <a:ext uri="{FF2B5EF4-FFF2-40B4-BE49-F238E27FC236}">
                <a16:creationId xmlns:a16="http://schemas.microsoft.com/office/drawing/2014/main" id="{879FAFC5-3B67-3822-51DE-AFAAE834974F}"/>
              </a:ext>
            </a:extLst>
          </p:cNvPr>
          <p:cNvSpPr txBox="1"/>
          <p:nvPr/>
        </p:nvSpPr>
        <p:spPr>
          <a:xfrm>
            <a:off x="5515785" y="5639756"/>
            <a:ext cx="583664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GTTGGCGT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Google Shape;550;p34">
            <a:extLst>
              <a:ext uri="{FF2B5EF4-FFF2-40B4-BE49-F238E27FC236}">
                <a16:creationId xmlns:a16="http://schemas.microsoft.com/office/drawing/2014/main" id="{527E6C99-3F4F-7BE6-4EA8-67DBA230E374}"/>
              </a:ext>
            </a:extLst>
          </p:cNvPr>
          <p:cNvSpPr txBox="1"/>
          <p:nvPr/>
        </p:nvSpPr>
        <p:spPr>
          <a:xfrm>
            <a:off x="5515785" y="5817177"/>
            <a:ext cx="583664" cy="107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spc="100" dirty="0">
                <a:solidFill>
                  <a:schemeClr val="dk1"/>
                </a:solidFill>
                <a:latin typeface="PT Mono" panose="02060509020205020204" pitchFamily="49" charset="77"/>
                <a:ea typeface="Menlo" panose="020B0609030804020204" pitchFamily="49" charset="0"/>
                <a:cs typeface="Menlo" panose="020B0609030804020204" pitchFamily="49" charset="0"/>
                <a:sym typeface="Calibri"/>
              </a:rPr>
              <a:t>GTTGGCGT</a:t>
            </a:r>
            <a:endParaRPr sz="700" b="1" spc="100" dirty="0">
              <a:latin typeface="PT Mono" panose="02060509020205020204" pitchFamily="49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8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0"/>
            <a:ext cx="11039708" cy="42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At high sequencing depth, we can detect: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expression of rare splice variants.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Quantitative modulations in transcript abundance.</a:t>
            </a:r>
            <a:endParaRPr lang="en-US"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dirty="0">
                <a:latin typeface="Avenir"/>
                <a:ea typeface="Avenir"/>
                <a:cs typeface="Avenir"/>
                <a:sym typeface="Avenir"/>
              </a:rPr>
              <a:t>	- Lower sequencing depth can still be very powerful 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marL="1825625" lvl="2" indent="-2222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cell types.</a:t>
            </a:r>
            <a:endParaRPr lang="en-US" sz="1200" dirty="0"/>
          </a:p>
          <a:p>
            <a:pPr marL="1825625" lvl="2" indent="-22225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Catalog of transcriptional programs.</a:t>
            </a: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15449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Sequencing depth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36;p40">
            <a:extLst>
              <a:ext uri="{FF2B5EF4-FFF2-40B4-BE49-F238E27FC236}">
                <a16:creationId xmlns:a16="http://schemas.microsoft.com/office/drawing/2014/main" id="{244285FE-DE71-7145-B4C3-B0CB6504BE71}"/>
              </a:ext>
            </a:extLst>
          </p:cNvPr>
          <p:cNvSpPr txBox="1"/>
          <p:nvPr/>
        </p:nvSpPr>
        <p:spPr>
          <a:xfrm>
            <a:off x="379141" y="1106990"/>
            <a:ext cx="110397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000" b="1" dirty="0">
                <a:latin typeface="Avenir"/>
                <a:ea typeface="Avenir"/>
                <a:cs typeface="Avenir"/>
                <a:sym typeface="Avenir"/>
              </a:rPr>
              <a:t>How deeply do I need to sequence?</a:t>
            </a:r>
            <a:endParaRPr lang="en-US" sz="1200" b="1" dirty="0"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0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5F279-1943-8759-3733-25FF53747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83"/>
          <a:stretch/>
        </p:blipFill>
        <p:spPr bwMode="auto">
          <a:xfrm>
            <a:off x="5733598" y="4267698"/>
            <a:ext cx="5641915" cy="204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4C25D-D8BF-2B22-0EB2-EFE18F5B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56" y="2685145"/>
            <a:ext cx="3048043" cy="2298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179E0-4A95-8A22-4B33-63F2F2A5E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123" y="1568634"/>
            <a:ext cx="4208503" cy="2702843"/>
          </a:xfrm>
          <a:prstGeom prst="rect">
            <a:avLst/>
          </a:prstGeom>
        </p:spPr>
      </p:pic>
      <p:sp>
        <p:nvSpPr>
          <p:cNvPr id="5" name="Google Shape;1126;p73">
            <a:extLst>
              <a:ext uri="{FF2B5EF4-FFF2-40B4-BE49-F238E27FC236}">
                <a16:creationId xmlns:a16="http://schemas.microsoft.com/office/drawing/2014/main" id="{50DD897D-D4D5-1F22-E0D0-46B70C8B955A}"/>
              </a:ext>
            </a:extLst>
          </p:cNvPr>
          <p:cNvSpPr/>
          <p:nvPr/>
        </p:nvSpPr>
        <p:spPr>
          <a:xfrm>
            <a:off x="103613" y="6211669"/>
            <a:ext cx="42230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Heimberg  et al. Low Dimensionality in Gene Expression Data Enables the Accurate Extraction of Transcriptional Programs from Shallow Sequencing. Cell Systems 2016.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24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5227</TotalTime>
  <Words>3944</Words>
  <Application>Microsoft Macintosh PowerPoint</Application>
  <PresentationFormat>Widescreen</PresentationFormat>
  <Paragraphs>485</Paragraphs>
  <Slides>45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PT Mono</vt:lpstr>
      <vt:lpstr>Wingdings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Sequencing depth</vt:lpstr>
      <vt:lpstr>Sequencing depth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295</cp:revision>
  <dcterms:created xsi:type="dcterms:W3CDTF">2021-02-26T11:16:43Z</dcterms:created>
  <dcterms:modified xsi:type="dcterms:W3CDTF">2025-11-17T11:59:05Z</dcterms:modified>
</cp:coreProperties>
</file>